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04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bin"/><Relationship Id="rId3" Type="http://schemas.openxmlformats.org/officeDocument/2006/relationships/image" Target="../media/image36.bin"/><Relationship Id="rId7" Type="http://schemas.openxmlformats.org/officeDocument/2006/relationships/image" Target="../media/image40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bin"/><Relationship Id="rId5" Type="http://schemas.openxmlformats.org/officeDocument/2006/relationships/image" Target="../media/image38.bin"/><Relationship Id="rId4" Type="http://schemas.openxmlformats.org/officeDocument/2006/relationships/image" Target="../media/image3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7" Type="http://schemas.openxmlformats.org/officeDocument/2006/relationships/image" Target="../media/image4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bin"/><Relationship Id="rId5" Type="http://schemas.openxmlformats.org/officeDocument/2006/relationships/image" Target="../media/image43.bin"/><Relationship Id="rId4" Type="http://schemas.openxmlformats.org/officeDocument/2006/relationships/image" Target="../media/image4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7" Type="http://schemas.openxmlformats.org/officeDocument/2006/relationships/image" Target="../media/image9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bin"/><Relationship Id="rId5" Type="http://schemas.openxmlformats.org/officeDocument/2006/relationships/image" Target="../media/image7.bin"/><Relationship Id="rId4" Type="http://schemas.openxmlformats.org/officeDocument/2006/relationships/image" Target="../media/image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bin"/><Relationship Id="rId4" Type="http://schemas.openxmlformats.org/officeDocument/2006/relationships/image" Target="../media/image1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in"/><Relationship Id="rId7" Type="http://schemas.openxmlformats.org/officeDocument/2006/relationships/image" Target="../media/image1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bin"/><Relationship Id="rId5" Type="http://schemas.openxmlformats.org/officeDocument/2006/relationships/image" Target="../media/image15.bin"/><Relationship Id="rId4" Type="http://schemas.openxmlformats.org/officeDocument/2006/relationships/image" Target="../media/image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bin"/><Relationship Id="rId4" Type="http://schemas.openxmlformats.org/officeDocument/2006/relationships/image" Target="../media/image2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in"/><Relationship Id="rId7" Type="http://schemas.openxmlformats.org/officeDocument/2006/relationships/image" Target="../media/image2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bin"/><Relationship Id="rId5" Type="http://schemas.openxmlformats.org/officeDocument/2006/relationships/image" Target="../media/image26.bin"/><Relationship Id="rId4" Type="http://schemas.openxmlformats.org/officeDocument/2006/relationships/image" Target="../media/image2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bin"/><Relationship Id="rId3" Type="http://schemas.openxmlformats.org/officeDocument/2006/relationships/image" Target="../media/image29.bin"/><Relationship Id="rId7" Type="http://schemas.openxmlformats.org/officeDocument/2006/relationships/image" Target="../media/image3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bin"/><Relationship Id="rId5" Type="http://schemas.openxmlformats.org/officeDocument/2006/relationships/image" Target="../media/image31.bin"/><Relationship Id="rId4" Type="http://schemas.openxmlformats.org/officeDocument/2006/relationships/image" Target="../media/image30.bin"/><Relationship Id="rId9" Type="http://schemas.openxmlformats.org/officeDocument/2006/relationships/image" Target="../media/image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618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0F4F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GRC104 - Compliance Frameworks and Legal Requirements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186755" y="1971675"/>
            <a:ext cx="677048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2A9DF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Global Compliance Frameworks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2118010" y="2771775"/>
            <a:ext cx="490795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Cybersecurity and Digital Forensics Academy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18010" y="3028950"/>
            <a:ext cx="490795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Directorate of Ethics and Discipline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580944" y="3357563"/>
            <a:ext cx="198211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16: Oct 27 - Nov 2, 2025</a:t>
            </a:r>
            <a:endParaRPr lang="en-US" sz="104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934" y="3768328"/>
            <a:ext cx="1428750" cy="1011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3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 &amp; Key Takeaways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100138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of Global Compliance Frameworks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507331"/>
            <a:ext cx="4179094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compliance frameworks provide essential structure for organizations navigating complex regulatory environments.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00063" y="1997348"/>
            <a:ext cx="228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728439" y="1997348"/>
            <a:ext cx="12132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fundamental purpose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0063" y="2080472"/>
            <a:ext cx="379980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compliance frameworks in today's global business landscape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00063" y="2447404"/>
            <a:ext cx="20051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regulatory frameworks including 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505252" y="2447404"/>
            <a:ext cx="17342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GDPR, HIPAA, SOX, and PCI DSS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500063" y="2982317"/>
            <a:ext cx="25594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Major information security frameworks such as 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500063" y="2726010"/>
            <a:ext cx="368572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 27001, NIST CSF, COBIT, and CMMC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00063" y="3176067"/>
            <a:ext cx="524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024710" y="3176067"/>
            <a:ext cx="5972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challenges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1621938" y="3176067"/>
            <a:ext cx="26909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face in achieving global compliance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500063" y="3454673"/>
            <a:ext cx="777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1277308" y="3454673"/>
            <a:ext cx="2653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implementing effective compliance programs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679156" y="1100138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Success Factors</a:t>
            </a:r>
            <a:endParaRPr lang="en-US" sz="1575" dirty="0"/>
          </a:p>
        </p:txBody>
      </p:sp>
      <p:sp>
        <p:nvSpPr>
          <p:cNvPr id="19" name="Shape 16"/>
          <p:cNvSpPr/>
          <p:nvPr/>
        </p:nvSpPr>
        <p:spPr>
          <a:xfrm>
            <a:off x="4679156" y="1507331"/>
            <a:ext cx="4179094" cy="698636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20" name="Shape 17"/>
          <p:cNvSpPr/>
          <p:nvPr/>
        </p:nvSpPr>
        <p:spPr>
          <a:xfrm>
            <a:off x="4679156" y="1507331"/>
            <a:ext cx="28575" cy="698636"/>
          </a:xfrm>
          <a:prstGeom prst="rect">
            <a:avLst/>
          </a:prstGeom>
          <a:solidFill>
            <a:srgbClr val="2A9DF4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44" y="1770924"/>
            <a:ext cx="171450" cy="17145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107781" y="1614488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 Approach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5107781" y="1821656"/>
            <a:ext cx="364331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Rather than reactive response to regulatory requirements</a:t>
            </a:r>
            <a:endParaRPr lang="en-US" sz="942" dirty="0"/>
          </a:p>
        </p:txBody>
      </p:sp>
      <p:sp>
        <p:nvSpPr>
          <p:cNvPr id="24" name="Shape 20"/>
          <p:cNvSpPr/>
          <p:nvPr/>
        </p:nvSpPr>
        <p:spPr>
          <a:xfrm>
            <a:off x="4679156" y="2313124"/>
            <a:ext cx="4179094" cy="698636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25" name="Shape 21"/>
          <p:cNvSpPr/>
          <p:nvPr/>
        </p:nvSpPr>
        <p:spPr>
          <a:xfrm>
            <a:off x="4679156" y="2313124"/>
            <a:ext cx="28575" cy="698636"/>
          </a:xfrm>
          <a:prstGeom prst="rect">
            <a:avLst/>
          </a:prstGeom>
          <a:solidFill>
            <a:srgbClr val="2A9DF4"/>
          </a:solidFill>
          <a:ln/>
        </p:spPr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2576717"/>
            <a:ext cx="214313" cy="171450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5107781" y="2420280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Executive Sponsorship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5107781" y="2627449"/>
            <a:ext cx="364331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 accountability for compliance outcomes</a:t>
            </a:r>
            <a:endParaRPr lang="en-US" sz="942" dirty="0"/>
          </a:p>
        </p:txBody>
      </p:sp>
      <p:sp>
        <p:nvSpPr>
          <p:cNvPr id="29" name="Shape 24"/>
          <p:cNvSpPr/>
          <p:nvPr/>
        </p:nvSpPr>
        <p:spPr>
          <a:xfrm>
            <a:off x="4679156" y="3118917"/>
            <a:ext cx="4179094" cy="698636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0" name="Shape 25"/>
          <p:cNvSpPr/>
          <p:nvPr/>
        </p:nvSpPr>
        <p:spPr>
          <a:xfrm>
            <a:off x="4679156" y="3118917"/>
            <a:ext cx="28575" cy="698636"/>
          </a:xfrm>
          <a:prstGeom prst="rect">
            <a:avLst/>
          </a:prstGeom>
          <a:solidFill>
            <a:srgbClr val="2A9DF4"/>
          </a:solidFill>
          <a:ln/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3382510"/>
            <a:ext cx="214313" cy="171450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5107781" y="322607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Systems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5107781" y="3433242"/>
            <a:ext cx="364331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visibility across the organization</a:t>
            </a:r>
            <a:endParaRPr lang="en-US" sz="942" dirty="0"/>
          </a:p>
        </p:txBody>
      </p:sp>
      <p:sp>
        <p:nvSpPr>
          <p:cNvPr id="34" name="Shape 28"/>
          <p:cNvSpPr/>
          <p:nvPr/>
        </p:nvSpPr>
        <p:spPr>
          <a:xfrm>
            <a:off x="4679156" y="3924709"/>
            <a:ext cx="4179094" cy="698636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5" name="Shape 29"/>
          <p:cNvSpPr/>
          <p:nvPr/>
        </p:nvSpPr>
        <p:spPr>
          <a:xfrm>
            <a:off x="4679156" y="3924709"/>
            <a:ext cx="28575" cy="698636"/>
          </a:xfrm>
          <a:prstGeom prst="rect">
            <a:avLst/>
          </a:prstGeom>
          <a:solidFill>
            <a:srgbClr val="2A9DF4"/>
          </a:solidFill>
          <a:ln/>
        </p:spPr>
      </p:sp>
      <p:pic>
        <p:nvPicPr>
          <p:cNvPr id="3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4188302"/>
            <a:ext cx="171450" cy="171450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5107781" y="4031866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Improvement</a:t>
            </a:r>
            <a:endParaRPr lang="en-US" sz="837" dirty="0"/>
          </a:p>
        </p:txBody>
      </p:sp>
      <p:sp>
        <p:nvSpPr>
          <p:cNvPr id="38" name="Text 31"/>
          <p:cNvSpPr/>
          <p:nvPr/>
        </p:nvSpPr>
        <p:spPr>
          <a:xfrm>
            <a:off x="5107781" y="4239034"/>
            <a:ext cx="364331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 assessment and adaptation</a:t>
            </a:r>
            <a:endParaRPr lang="en-US" sz="942" dirty="0"/>
          </a:p>
        </p:txBody>
      </p:sp>
      <p:sp>
        <p:nvSpPr>
          <p:cNvPr id="39" name="Shape 32"/>
          <p:cNvSpPr/>
          <p:nvPr/>
        </p:nvSpPr>
        <p:spPr>
          <a:xfrm>
            <a:off x="285750" y="4944814"/>
            <a:ext cx="8572500" cy="1071563"/>
          </a:xfrm>
          <a:prstGeom prst="rect">
            <a:avLst/>
          </a:prstGeom>
          <a:solidFill>
            <a:srgbClr val="2A9DF4">
              <a:alpha val="10000"/>
            </a:srgbClr>
          </a:solidFill>
          <a:ln/>
        </p:spPr>
      </p:sp>
      <p:pic>
        <p:nvPicPr>
          <p:cNvPr id="4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413" y="5153769"/>
            <a:ext cx="257175" cy="257175"/>
          </a:xfrm>
          <a:prstGeom prst="rect">
            <a:avLst/>
          </a:prstGeom>
        </p:spPr>
      </p:pic>
      <p:sp>
        <p:nvSpPr>
          <p:cNvPr id="41" name="Text 33"/>
          <p:cNvSpPr/>
          <p:nvPr/>
        </p:nvSpPr>
        <p:spPr>
          <a:xfrm>
            <a:off x="428625" y="5544889"/>
            <a:ext cx="8286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Questions &amp; Discussion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82998" y="326293"/>
            <a:ext cx="2778004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&amp; Resources</a:t>
            </a:r>
            <a:endParaRPr lang="en-US" sz="2025" dirty="0"/>
          </a:p>
        </p:txBody>
      </p:sp>
      <p:sp>
        <p:nvSpPr>
          <p:cNvPr id="22" name="Text 15"/>
          <p:cNvSpPr/>
          <p:nvPr/>
        </p:nvSpPr>
        <p:spPr>
          <a:xfrm>
            <a:off x="4679156" y="1100138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Resources</a:t>
            </a:r>
            <a:endParaRPr lang="en-US" sz="1575" dirty="0"/>
          </a:p>
        </p:txBody>
      </p:sp>
      <p:sp>
        <p:nvSpPr>
          <p:cNvPr id="23" name="Text 16"/>
          <p:cNvSpPr/>
          <p:nvPr/>
        </p:nvSpPr>
        <p:spPr>
          <a:xfrm>
            <a:off x="4679156" y="1543050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Official Framework Documentation</a:t>
            </a:r>
            <a:endParaRPr lang="en-US" sz="1046" dirty="0"/>
          </a:p>
        </p:txBody>
      </p:sp>
      <p:sp>
        <p:nvSpPr>
          <p:cNvPr id="24" name="Shape 17"/>
          <p:cNvSpPr/>
          <p:nvPr/>
        </p:nvSpPr>
        <p:spPr>
          <a:xfrm>
            <a:off x="4679156" y="1900238"/>
            <a:ext cx="590029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881" y="1989534"/>
            <a:ext cx="100013" cy="100013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4900613" y="1964531"/>
            <a:ext cx="26856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GDPR</a:t>
            </a:r>
            <a:endParaRPr lang="en-US" sz="732" dirty="0"/>
          </a:p>
        </p:txBody>
      </p:sp>
      <p:sp>
        <p:nvSpPr>
          <p:cNvPr id="27" name="Shape 19"/>
          <p:cNvSpPr/>
          <p:nvPr/>
        </p:nvSpPr>
        <p:spPr>
          <a:xfrm>
            <a:off x="5326335" y="1900238"/>
            <a:ext cx="612828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060" y="1989534"/>
            <a:ext cx="100013" cy="100013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547792" y="1964531"/>
            <a:ext cx="291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HIPAA</a:t>
            </a:r>
            <a:endParaRPr lang="en-US" sz="732" dirty="0"/>
          </a:p>
        </p:txBody>
      </p:sp>
      <p:sp>
        <p:nvSpPr>
          <p:cNvPr id="30" name="Shape 21"/>
          <p:cNvSpPr/>
          <p:nvPr/>
        </p:nvSpPr>
        <p:spPr>
          <a:xfrm>
            <a:off x="5996313" y="1900238"/>
            <a:ext cx="511113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38" y="1989534"/>
            <a:ext cx="100013" cy="100013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6217769" y="1964531"/>
            <a:ext cx="1896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SOX</a:t>
            </a:r>
            <a:endParaRPr lang="en-US" sz="732" dirty="0"/>
          </a:p>
        </p:txBody>
      </p:sp>
      <p:sp>
        <p:nvSpPr>
          <p:cNvPr id="33" name="Shape 23"/>
          <p:cNvSpPr/>
          <p:nvPr/>
        </p:nvSpPr>
        <p:spPr>
          <a:xfrm>
            <a:off x="6564576" y="1900238"/>
            <a:ext cx="687921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34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301" y="1989534"/>
            <a:ext cx="100013" cy="100013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6786032" y="1964531"/>
            <a:ext cx="36645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PCI DSS</a:t>
            </a:r>
            <a:endParaRPr lang="en-US" sz="732" dirty="0"/>
          </a:p>
        </p:txBody>
      </p:sp>
      <p:sp>
        <p:nvSpPr>
          <p:cNvPr id="36" name="Shape 25"/>
          <p:cNvSpPr/>
          <p:nvPr/>
        </p:nvSpPr>
        <p:spPr>
          <a:xfrm>
            <a:off x="7309647" y="1900238"/>
            <a:ext cx="800435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372" y="1982391"/>
            <a:ext cx="100013" cy="100013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7531103" y="1957388"/>
            <a:ext cx="47896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ISO 27001</a:t>
            </a:r>
            <a:endParaRPr lang="en-US" sz="732" dirty="0"/>
          </a:p>
        </p:txBody>
      </p:sp>
      <p:sp>
        <p:nvSpPr>
          <p:cNvPr id="39" name="Shape 27"/>
          <p:cNvSpPr/>
          <p:nvPr/>
        </p:nvSpPr>
        <p:spPr>
          <a:xfrm>
            <a:off x="4679156" y="2235994"/>
            <a:ext cx="737927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40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881" y="2325291"/>
            <a:ext cx="100013" cy="100013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4900613" y="2300288"/>
            <a:ext cx="41645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NIST CSF</a:t>
            </a:r>
            <a:endParaRPr lang="en-US" sz="732" dirty="0"/>
          </a:p>
        </p:txBody>
      </p:sp>
      <p:sp>
        <p:nvSpPr>
          <p:cNvPr id="42" name="Shape 29"/>
          <p:cNvSpPr/>
          <p:nvPr/>
        </p:nvSpPr>
        <p:spPr>
          <a:xfrm>
            <a:off x="5474233" y="2235994"/>
            <a:ext cx="615311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4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9958" y="2325291"/>
            <a:ext cx="100013" cy="100013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5695690" y="2300288"/>
            <a:ext cx="2938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COBIT</a:t>
            </a:r>
            <a:endParaRPr lang="en-US" sz="732" dirty="0"/>
          </a:p>
        </p:txBody>
      </p:sp>
      <p:sp>
        <p:nvSpPr>
          <p:cNvPr id="45" name="Shape 31"/>
          <p:cNvSpPr/>
          <p:nvPr/>
        </p:nvSpPr>
        <p:spPr>
          <a:xfrm>
            <a:off x="6146695" y="2235994"/>
            <a:ext cx="629320" cy="278606"/>
          </a:xfrm>
          <a:prstGeom prst="rect">
            <a:avLst/>
          </a:prstGeom>
          <a:solidFill>
            <a:srgbClr val="2A9DF4">
              <a:alpha val="10000"/>
            </a:srgbClr>
          </a:solidFill>
          <a:ln w="99">
            <a:solidFill>
              <a:srgbClr val="2A9DF4"/>
            </a:solidFill>
            <a:prstDash val="solid"/>
          </a:ln>
        </p:spPr>
      </p:sp>
      <p:pic>
        <p:nvPicPr>
          <p:cNvPr id="46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420" y="2318147"/>
            <a:ext cx="100013" cy="100013"/>
          </a:xfrm>
          <a:prstGeom prst="rect">
            <a:avLst/>
          </a:prstGeom>
        </p:spPr>
      </p:pic>
      <p:sp>
        <p:nvSpPr>
          <p:cNvPr id="47" name="Text 32"/>
          <p:cNvSpPr/>
          <p:nvPr/>
        </p:nvSpPr>
        <p:spPr>
          <a:xfrm>
            <a:off x="6368151" y="2293144"/>
            <a:ext cx="307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CMMC</a:t>
            </a:r>
            <a:endParaRPr lang="en-US" sz="732" dirty="0"/>
          </a:p>
        </p:txBody>
      </p:sp>
      <p:sp>
        <p:nvSpPr>
          <p:cNvPr id="48" name="Text 33"/>
          <p:cNvSpPr/>
          <p:nvPr/>
        </p:nvSpPr>
        <p:spPr>
          <a:xfrm>
            <a:off x="4679156" y="2714625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Recommended Reading</a:t>
            </a:r>
            <a:endParaRPr lang="en-US" sz="1046" dirty="0"/>
          </a:p>
        </p:txBody>
      </p:sp>
      <p:sp>
        <p:nvSpPr>
          <p:cNvPr id="49" name="Text 34"/>
          <p:cNvSpPr/>
          <p:nvPr/>
        </p:nvSpPr>
        <p:spPr>
          <a:xfrm>
            <a:off x="4679156" y="2928938"/>
            <a:ext cx="4179094" cy="342900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"The Compliance Handbook: A Guide to Operationalizing Your Compliance Program"</a:t>
            </a:r>
            <a:endParaRPr lang="en-US" sz="837" dirty="0"/>
          </a:p>
        </p:txBody>
      </p:sp>
      <p:sp>
        <p:nvSpPr>
          <p:cNvPr id="50" name="Text 35"/>
          <p:cNvSpPr/>
          <p:nvPr/>
        </p:nvSpPr>
        <p:spPr>
          <a:xfrm>
            <a:off x="4679156" y="3378994"/>
            <a:ext cx="4179094" cy="342900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"IT Governance: An International Guide to Data Security and ISO 27001/ISO 27002"</a:t>
            </a:r>
            <a:endParaRPr lang="en-US" sz="837" dirty="0"/>
          </a:p>
        </p:txBody>
      </p:sp>
      <p:sp>
        <p:nvSpPr>
          <p:cNvPr id="51" name="Text 36"/>
          <p:cNvSpPr/>
          <p:nvPr/>
        </p:nvSpPr>
        <p:spPr>
          <a:xfrm>
            <a:off x="4679156" y="3829050"/>
            <a:ext cx="4179094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"NIST Cybersecurity Framework: A Practical Implementation Guide"</a:t>
            </a:r>
            <a:endParaRPr lang="en-US" sz="837" dirty="0"/>
          </a:p>
        </p:txBody>
      </p:sp>
      <p:sp>
        <p:nvSpPr>
          <p:cNvPr id="52" name="Text 37"/>
          <p:cNvSpPr/>
          <p:nvPr/>
        </p:nvSpPr>
        <p:spPr>
          <a:xfrm>
            <a:off x="285750" y="4600575"/>
            <a:ext cx="8572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Thank you for your attention! 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 to Global Compliance Frameworks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100138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a Compliance Framework?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507331"/>
            <a:ext cx="4179094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structured set of guidelines, rules, and best practices designed to help organizations manage regulatory requirements systematically and ensure adherence to legal, ethical, and industry standards.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285750" y="226735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Global Compliance Matters:</a:t>
            </a:r>
            <a:endParaRPr lang="en-US" sz="1575" dirty="0"/>
          </a:p>
        </p:txBody>
      </p:sp>
      <p:sp>
        <p:nvSpPr>
          <p:cNvPr id="7" name="Text 4"/>
          <p:cNvSpPr/>
          <p:nvPr/>
        </p:nvSpPr>
        <p:spPr>
          <a:xfrm>
            <a:off x="500063" y="2688841"/>
            <a:ext cx="9194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Mitigate Risks: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00063" y="2799673"/>
            <a:ext cx="347434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Avoid legal penalties, financial losses, and reputational damage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00063" y="3207432"/>
            <a:ext cx="7126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Trust: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00063" y="3304410"/>
            <a:ext cx="3438069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Enhance stakeholder confidence and market credibility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00063" y="3726024"/>
            <a:ext cx="14161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Efficiency: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00063" y="3809148"/>
            <a:ext cx="3446162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 processes and reduce redundancies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500063" y="4244615"/>
            <a:ext cx="8519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Reach: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00063" y="4403942"/>
            <a:ext cx="3525915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Essential for organizations operating across multiple jurisdictions</a:t>
            </a:r>
            <a:endParaRPr lang="en-US" sz="942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766" y="1643509"/>
            <a:ext cx="3571875" cy="25279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46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Global Compliance Matters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81484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Importance of Compliance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85750" y="1188677"/>
            <a:ext cx="1321873" cy="346472"/>
          </a:xfrm>
          <a:prstGeom prst="rect">
            <a:avLst/>
          </a:prstGeom>
          <a:solidFill>
            <a:srgbClr val="1A365D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528005"/>
            <a:ext cx="1321873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7" name="Text 4"/>
          <p:cNvSpPr/>
          <p:nvPr/>
        </p:nvSpPr>
        <p:spPr>
          <a:xfrm>
            <a:off x="285750" y="1188677"/>
            <a:ext cx="1321873" cy="3464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1607623" y="1188677"/>
            <a:ext cx="2857221" cy="346472"/>
          </a:xfrm>
          <a:prstGeom prst="rect">
            <a:avLst/>
          </a:prstGeom>
          <a:solidFill>
            <a:srgbClr val="1A365D"/>
          </a:solidFill>
          <a:ln/>
        </p:spPr>
      </p:sp>
      <p:sp>
        <p:nvSpPr>
          <p:cNvPr id="9" name="Shape 6"/>
          <p:cNvSpPr/>
          <p:nvPr/>
        </p:nvSpPr>
        <p:spPr>
          <a:xfrm>
            <a:off x="1607623" y="1528005"/>
            <a:ext cx="2857221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10" name="Text 7"/>
          <p:cNvSpPr/>
          <p:nvPr/>
        </p:nvSpPr>
        <p:spPr>
          <a:xfrm>
            <a:off x="1607623" y="1188677"/>
            <a:ext cx="2857221" cy="3464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92906" y="1710171"/>
            <a:ext cx="839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Mitigation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1607623" y="1531577"/>
            <a:ext cx="2857221" cy="51792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legal penalties, financial losses, and reputational damage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285750" y="2049499"/>
            <a:ext cx="4179094" cy="52149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2145940"/>
            <a:ext cx="67815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Advantage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1607623" y="2049499"/>
            <a:ext cx="2857221" cy="52149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Builds customer trust and market credibility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92906" y="2667434"/>
            <a:ext cx="66615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Excellence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1607623" y="2570993"/>
            <a:ext cx="2857221" cy="52149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Standardizes processes and improves efficiency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285750" y="3092487"/>
            <a:ext cx="4179094" cy="52149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9" name="Text 16"/>
          <p:cNvSpPr/>
          <p:nvPr/>
        </p:nvSpPr>
        <p:spPr>
          <a:xfrm>
            <a:off x="392906" y="3188927"/>
            <a:ext cx="79086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Market Access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1607623" y="3092487"/>
            <a:ext cx="2857221" cy="52149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Enables operations across multiple jurisdictions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285750" y="3698085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Evolution of Compliance Landscape</a:t>
            </a:r>
            <a:endParaRPr lang="en-US" sz="1575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172419"/>
            <a:ext cx="142875" cy="14287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00063" y="4105279"/>
            <a:ext cx="2933347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Growing regulatory requirements across regions</a:t>
            </a:r>
            <a:endParaRPr lang="en-US" sz="942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21012"/>
            <a:ext cx="142875" cy="142875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00063" y="4453872"/>
            <a:ext cx="294774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Heightened focus on data protection and privacy</a:t>
            </a:r>
            <a:endParaRPr lang="en-US" sz="942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869604"/>
            <a:ext cx="178594" cy="142875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535781" y="4802464"/>
            <a:ext cx="381777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stakeholder expectations for corporate responsibility</a:t>
            </a:r>
            <a:endParaRPr lang="en-US" sz="942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766" y="893824"/>
            <a:ext cx="3571875" cy="26789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Global Regulatory Frameworks (Part 1)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96566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1563" y="1100138"/>
            <a:ext cx="3243263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 (General Data Protection Regulation)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92906" y="1914525"/>
            <a:ext cx="3921919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European Union's comprehensive data protection law that reshapes how organizations handle personal data of EU residents, regardless of the organization's location.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392906" y="2638834"/>
            <a:ext cx="39219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Requirements: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2853147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basis for data processing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92906" y="3096034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subject rights (access, erasure, portability)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3338922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breach notification within 72 hours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3581809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Protection Officer appointment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392906" y="3824697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by design and default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392906" y="4139022"/>
            <a:ext cx="3921919" cy="325738"/>
          </a:xfrm>
          <a:prstGeom prst="rect">
            <a:avLst/>
          </a:prstGeom>
          <a:solidFill>
            <a:srgbClr val="D53F8C">
              <a:alpha val="10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392906" y="4139022"/>
            <a:ext cx="28575" cy="325738"/>
          </a:xfrm>
          <a:prstGeom prst="rect">
            <a:avLst/>
          </a:prstGeom>
          <a:solidFill>
            <a:srgbClr val="D53F8C"/>
          </a:solidFill>
          <a:ln/>
        </p:spPr>
      </p:sp>
      <p:sp>
        <p:nvSpPr>
          <p:cNvPr id="15" name="Text 11"/>
          <p:cNvSpPr/>
          <p:nvPr/>
        </p:nvSpPr>
        <p:spPr>
          <a:xfrm>
            <a:off x="500063" y="4222961"/>
            <a:ext cx="5597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Penalties: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1059814" y="4222961"/>
            <a:ext cx="23545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Up to €20M or 4% of annual global revenue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4564856" y="957263"/>
            <a:ext cx="14288" cy="3900488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096566"/>
            <a:ext cx="571500" cy="5715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507831" y="1100138"/>
            <a:ext cx="3243263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HIPAA (Health Insurance Portability and Accountability Act)</a:t>
            </a:r>
            <a:endParaRPr lang="en-US" sz="1575" dirty="0"/>
          </a:p>
        </p:txBody>
      </p:sp>
      <p:sp>
        <p:nvSpPr>
          <p:cNvPr id="20" name="Text 15"/>
          <p:cNvSpPr/>
          <p:nvPr/>
        </p:nvSpPr>
        <p:spPr>
          <a:xfrm>
            <a:off x="4829175" y="1914525"/>
            <a:ext cx="392191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U.S. federal law protecting sensitive patient health information from disclosure without consent.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4829175" y="2433117"/>
            <a:ext cx="39219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Requirements:</a:t>
            </a:r>
            <a:endParaRPr lang="en-US" sz="1046" dirty="0"/>
          </a:p>
        </p:txBody>
      </p:sp>
      <p:sp>
        <p:nvSpPr>
          <p:cNvPr id="22" name="Text 17"/>
          <p:cNvSpPr/>
          <p:nvPr/>
        </p:nvSpPr>
        <p:spPr>
          <a:xfrm>
            <a:off x="4829175" y="2647429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Rule (PHI protection)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4829175" y="2890317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Rule (electronic PHI safeguards)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4829175" y="3133204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Breach Notification Rule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4829175" y="3376092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Minimum Necessary Rule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4829175" y="3618979"/>
            <a:ext cx="3921919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Omnibus Rule (business associate responsibilities)</a:t>
            </a:r>
            <a:endParaRPr lang="en-US" sz="837" dirty="0"/>
          </a:p>
        </p:txBody>
      </p:sp>
      <p:sp>
        <p:nvSpPr>
          <p:cNvPr id="27" name="Shape 22"/>
          <p:cNvSpPr/>
          <p:nvPr/>
        </p:nvSpPr>
        <p:spPr>
          <a:xfrm>
            <a:off x="4829175" y="3933304"/>
            <a:ext cx="3921919" cy="325738"/>
          </a:xfrm>
          <a:prstGeom prst="rect">
            <a:avLst/>
          </a:prstGeom>
          <a:solidFill>
            <a:srgbClr val="D53F8C">
              <a:alpha val="10000"/>
            </a:srgbClr>
          </a:solidFill>
          <a:ln/>
        </p:spPr>
      </p:sp>
      <p:sp>
        <p:nvSpPr>
          <p:cNvPr id="28" name="Shape 23"/>
          <p:cNvSpPr/>
          <p:nvPr/>
        </p:nvSpPr>
        <p:spPr>
          <a:xfrm>
            <a:off x="4829175" y="3933304"/>
            <a:ext cx="28575" cy="325738"/>
          </a:xfrm>
          <a:prstGeom prst="rect">
            <a:avLst/>
          </a:prstGeom>
          <a:solidFill>
            <a:srgbClr val="D53F8C"/>
          </a:solidFill>
          <a:ln/>
        </p:spPr>
      </p:sp>
      <p:sp>
        <p:nvSpPr>
          <p:cNvPr id="29" name="Text 24"/>
          <p:cNvSpPr/>
          <p:nvPr/>
        </p:nvSpPr>
        <p:spPr>
          <a:xfrm>
            <a:off x="4936331" y="4017243"/>
            <a:ext cx="5597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Penalties:</a:t>
            </a:r>
            <a:endParaRPr lang="en-US" sz="837" dirty="0"/>
          </a:p>
        </p:txBody>
      </p:sp>
      <p:sp>
        <p:nvSpPr>
          <p:cNvPr id="30" name="Text 25"/>
          <p:cNvSpPr/>
          <p:nvPr/>
        </p:nvSpPr>
        <p:spPr>
          <a:xfrm>
            <a:off x="5496083" y="4017243"/>
            <a:ext cx="24447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Range from $100 to $1.5 million per violation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0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Global Regulatory Frameworks (Part 2)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957263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1563" y="1110853"/>
            <a:ext cx="232707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SOX (Sarbanes-Oxley Act)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92906" y="1635919"/>
            <a:ext cx="407193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U.S. federal law enacted in 2002 to improve corporate governance and accountability, preventing accounting fraud following major corporate scandals.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571500" y="2338797"/>
            <a:ext cx="15136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responsibility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2085110" y="2338797"/>
            <a:ext cx="12252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financial reports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571500" y="2615952"/>
            <a:ext cx="16110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Management assessment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2182583" y="2615952"/>
            <a:ext cx="11803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internal controls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71500" y="2893107"/>
            <a:ext cx="12781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Strict recordkeeping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1849673" y="2893107"/>
            <a:ext cx="8515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requirements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571500" y="3170262"/>
            <a:ext cx="5762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Penalties</a:t>
            </a:r>
            <a:endParaRPr lang="en-US" sz="942" dirty="0"/>
          </a:p>
        </p:txBody>
      </p:sp>
      <p:sp>
        <p:nvSpPr>
          <p:cNvPr id="14" name="Text 10"/>
          <p:cNvSpPr/>
          <p:nvPr/>
        </p:nvSpPr>
        <p:spPr>
          <a:xfrm>
            <a:off x="1147716" y="3170262"/>
            <a:ext cx="15969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wrongful certifications</a:t>
            </a:r>
            <a:endParaRPr lang="en-US" sz="942" dirty="0"/>
          </a:p>
        </p:txBody>
      </p:sp>
      <p:sp>
        <p:nvSpPr>
          <p:cNvPr id="15" name="Shape 11"/>
          <p:cNvSpPr/>
          <p:nvPr/>
        </p:nvSpPr>
        <p:spPr>
          <a:xfrm>
            <a:off x="392906" y="3504567"/>
            <a:ext cx="4071938" cy="420030"/>
          </a:xfrm>
          <a:prstGeom prst="rect">
            <a:avLst/>
          </a:prstGeom>
          <a:solidFill>
            <a:srgbClr val="2A9DF4">
              <a:alpha val="1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392906" y="3504567"/>
            <a:ext cx="28575" cy="420030"/>
          </a:xfrm>
          <a:prstGeom prst="rect">
            <a:avLst/>
          </a:prstGeom>
          <a:solidFill>
            <a:srgbClr val="2A9DF4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613510"/>
            <a:ext cx="128588" cy="1285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19258" y="3590292"/>
            <a:ext cx="7872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Enforced by: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1506494" y="3590292"/>
            <a:ext cx="26103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Securities and Exchange Commission (SEC)</a:t>
            </a:r>
            <a:endParaRPr lang="en-US" sz="942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096566"/>
            <a:ext cx="571500" cy="5715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357813" y="1100138"/>
            <a:ext cx="3393281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PCI DSS (Payment Card Industry Data Security Standard)</a:t>
            </a:r>
            <a:endParaRPr lang="en-US" sz="1575" dirty="0"/>
          </a:p>
        </p:txBody>
      </p:sp>
      <p:sp>
        <p:nvSpPr>
          <p:cNvPr id="22" name="Text 16"/>
          <p:cNvSpPr/>
          <p:nvPr/>
        </p:nvSpPr>
        <p:spPr>
          <a:xfrm>
            <a:off x="4679156" y="1914525"/>
            <a:ext cx="4071938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security standard for organizations that handle credit card information, designed to protect cardholder data.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4857750" y="2411685"/>
            <a:ext cx="11756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and maintain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6033427" y="2411685"/>
            <a:ext cx="10369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networks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4857750" y="2688841"/>
            <a:ext cx="14912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 cardholder data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6348980" y="2688841"/>
            <a:ext cx="12498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transit and at rest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4857750" y="2965996"/>
            <a:ext cx="5660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Maintain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423808" y="2965996"/>
            <a:ext cx="16699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management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7093800" y="2965996"/>
            <a:ext cx="5628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program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4857750" y="3243151"/>
            <a:ext cx="7006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5558424" y="3243151"/>
            <a:ext cx="1331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access control</a:t>
            </a:r>
            <a:endParaRPr lang="en-US" sz="942" dirty="0"/>
          </a:p>
        </p:txBody>
      </p:sp>
      <p:sp>
        <p:nvSpPr>
          <p:cNvPr id="32" name="Text 26"/>
          <p:cNvSpPr/>
          <p:nvPr/>
        </p:nvSpPr>
        <p:spPr>
          <a:xfrm>
            <a:off x="6889449" y="3243151"/>
            <a:ext cx="6240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measures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4857750" y="3520306"/>
            <a:ext cx="16881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Regularly monitor and test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6545852" y="3520306"/>
            <a:ext cx="5940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networks</a:t>
            </a:r>
            <a:endParaRPr lang="en-US" sz="942" dirty="0"/>
          </a:p>
        </p:txBody>
      </p:sp>
      <p:sp>
        <p:nvSpPr>
          <p:cNvPr id="35" name="Text 29"/>
          <p:cNvSpPr/>
          <p:nvPr/>
        </p:nvSpPr>
        <p:spPr>
          <a:xfrm>
            <a:off x="4857750" y="3797461"/>
            <a:ext cx="5660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Maintain </a:t>
            </a:r>
            <a:endParaRPr lang="en-US" sz="942" dirty="0"/>
          </a:p>
        </p:txBody>
      </p:sp>
      <p:sp>
        <p:nvSpPr>
          <p:cNvPr id="36" name="Text 30"/>
          <p:cNvSpPr/>
          <p:nvPr/>
        </p:nvSpPr>
        <p:spPr>
          <a:xfrm>
            <a:off x="5423808" y="3797461"/>
            <a:ext cx="16882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security policy</a:t>
            </a:r>
            <a:endParaRPr lang="en-US" sz="942" dirty="0"/>
          </a:p>
        </p:txBody>
      </p:sp>
      <p:sp>
        <p:nvSpPr>
          <p:cNvPr id="37" name="Shape 31"/>
          <p:cNvSpPr/>
          <p:nvPr/>
        </p:nvSpPr>
        <p:spPr>
          <a:xfrm>
            <a:off x="4679156" y="4131766"/>
            <a:ext cx="4071938" cy="831466"/>
          </a:xfrm>
          <a:prstGeom prst="rect">
            <a:avLst/>
          </a:prstGeom>
          <a:solidFill>
            <a:srgbClr val="2A9DF4">
              <a:alpha val="10000"/>
            </a:srgbClr>
          </a:solidFill>
          <a:ln/>
        </p:spPr>
      </p:sp>
      <p:sp>
        <p:nvSpPr>
          <p:cNvPr id="38" name="Shape 32"/>
          <p:cNvSpPr/>
          <p:nvPr/>
        </p:nvSpPr>
        <p:spPr>
          <a:xfrm>
            <a:off x="4679156" y="4131766"/>
            <a:ext cx="28575" cy="831466"/>
          </a:xfrm>
          <a:prstGeom prst="rect">
            <a:avLst/>
          </a:prstGeom>
          <a:solidFill>
            <a:srgbClr val="2A9DF4"/>
          </a:solidFill>
          <a:ln/>
        </p:spPr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4240709"/>
            <a:ext cx="128588" cy="128588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005508" y="4217491"/>
            <a:ext cx="6297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Penalties:</a:t>
            </a:r>
            <a:endParaRPr lang="en-US" sz="942" dirty="0"/>
          </a:p>
        </p:txBody>
      </p:sp>
      <p:sp>
        <p:nvSpPr>
          <p:cNvPr id="41" name="Text 34"/>
          <p:cNvSpPr/>
          <p:nvPr/>
        </p:nvSpPr>
        <p:spPr>
          <a:xfrm>
            <a:off x="5635219" y="4217491"/>
            <a:ext cx="24089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Fines from $5,000-$100,000 per month, </a:t>
            </a:r>
            <a:endParaRPr lang="en-US" sz="942" dirty="0"/>
          </a:p>
        </p:txBody>
      </p:sp>
      <p:sp>
        <p:nvSpPr>
          <p:cNvPr id="42" name="Text 35"/>
          <p:cNvSpPr/>
          <p:nvPr/>
        </p:nvSpPr>
        <p:spPr>
          <a:xfrm>
            <a:off x="4786313" y="4423209"/>
            <a:ext cx="35487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transaction fees, or termination of card payment </a:t>
            </a:r>
            <a:endParaRPr lang="en-US" sz="942" dirty="0"/>
          </a:p>
        </p:txBody>
      </p:sp>
      <p:sp>
        <p:nvSpPr>
          <p:cNvPr id="43" name="Text 36"/>
          <p:cNvSpPr/>
          <p:nvPr/>
        </p:nvSpPr>
        <p:spPr>
          <a:xfrm>
            <a:off x="4786313" y="4628927"/>
            <a:ext cx="6794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acceptance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60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Global Information Security Frameworks (Part 1)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57263"/>
            <a:ext cx="857250" cy="5891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0156" y="1119643"/>
            <a:ext cx="131623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ISO/IEC 27001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285750" y="1653527"/>
            <a:ext cx="4179094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standard for Information Security Management Systems (ISMS), providing a systematic approach to managing sensitive information.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500063" y="2349261"/>
            <a:ext cx="17558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 and treatment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2255946" y="2349261"/>
            <a:ext cx="7487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methodology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00063" y="2606436"/>
            <a:ext cx="13714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Leadership commitment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1871551" y="2606436"/>
            <a:ext cx="12578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information security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00063" y="2863611"/>
            <a:ext cx="10892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93 security controls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00063" y="2912100"/>
            <a:ext cx="3449231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across organizational, people, physical, and technological domains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00063" y="3292236"/>
            <a:ext cx="16069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Certification valid for 3 years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2107016" y="3292236"/>
            <a:ext cx="16879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annual surveillance audits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00063" y="3549411"/>
            <a:ext cx="14269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improvement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1926999" y="3549411"/>
            <a:ext cx="1777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Plan-Do-Check-Act cycle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285750" y="3956605"/>
            <a:ext cx="7491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D53F8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Benefit: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1034923" y="3956605"/>
            <a:ext cx="33463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Internationally recognized standard that demonstrates </a:t>
            </a:r>
            <a:endParaRPr lang="en-US" sz="942" dirty="0"/>
          </a:p>
        </p:txBody>
      </p:sp>
      <p:sp>
        <p:nvSpPr>
          <p:cNvPr id="19" name="Text 15"/>
          <p:cNvSpPr/>
          <p:nvPr/>
        </p:nvSpPr>
        <p:spPr>
          <a:xfrm>
            <a:off x="285750" y="4162323"/>
            <a:ext cx="30587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commitment to information security best practices</a:t>
            </a:r>
            <a:endParaRPr lang="en-US" sz="942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957263"/>
            <a:ext cx="857250" cy="80283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643563" y="1226520"/>
            <a:ext cx="27717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NIST Cybersecurity Framework</a:t>
            </a:r>
            <a:endParaRPr lang="en-US" sz="1575" dirty="0"/>
          </a:p>
        </p:txBody>
      </p:sp>
      <p:sp>
        <p:nvSpPr>
          <p:cNvPr id="22" name="Text 17"/>
          <p:cNvSpPr/>
          <p:nvPr/>
        </p:nvSpPr>
        <p:spPr>
          <a:xfrm>
            <a:off x="4679156" y="1867253"/>
            <a:ext cx="4179094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Developed by the U.S. National Institute of Standards and Technology, this framework provides a flexible, organized approach to managing cybersecurity risk.</a:t>
            </a:r>
            <a:endParaRPr lang="en-US" sz="942" dirty="0"/>
          </a:p>
        </p:txBody>
      </p:sp>
      <p:sp>
        <p:nvSpPr>
          <p:cNvPr id="23" name="Shape 18"/>
          <p:cNvSpPr/>
          <p:nvPr/>
        </p:nvSpPr>
        <p:spPr>
          <a:xfrm>
            <a:off x="5197078" y="2663000"/>
            <a:ext cx="571500" cy="571500"/>
          </a:xfrm>
          <a:prstGeom prst="ellipse">
            <a:avLst/>
          </a:prstGeom>
          <a:solidFill>
            <a:srgbClr val="2A9DF4"/>
          </a:solidFill>
          <a:ln/>
        </p:spPr>
      </p:sp>
      <p:sp>
        <p:nvSpPr>
          <p:cNvPr id="24" name="Text 19"/>
          <p:cNvSpPr/>
          <p:nvPr/>
        </p:nvSpPr>
        <p:spPr>
          <a:xfrm>
            <a:off x="5197078" y="266300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</a:t>
            </a:r>
            <a:endParaRPr lang="en-US" sz="732" dirty="0"/>
          </a:p>
        </p:txBody>
      </p:sp>
      <p:sp>
        <p:nvSpPr>
          <p:cNvPr id="25" name="Shape 20"/>
          <p:cNvSpPr/>
          <p:nvPr/>
        </p:nvSpPr>
        <p:spPr>
          <a:xfrm>
            <a:off x="5840016" y="2663000"/>
            <a:ext cx="571500" cy="571500"/>
          </a:xfrm>
          <a:prstGeom prst="ellipse">
            <a:avLst/>
          </a:prstGeom>
          <a:solidFill>
            <a:srgbClr val="4C51BF"/>
          </a:solidFill>
          <a:ln/>
        </p:spPr>
      </p:sp>
      <p:sp>
        <p:nvSpPr>
          <p:cNvPr id="26" name="Text 21"/>
          <p:cNvSpPr/>
          <p:nvPr/>
        </p:nvSpPr>
        <p:spPr>
          <a:xfrm>
            <a:off x="5840016" y="266300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</a:t>
            </a:r>
            <a:endParaRPr lang="en-US" sz="732" dirty="0"/>
          </a:p>
        </p:txBody>
      </p:sp>
      <p:sp>
        <p:nvSpPr>
          <p:cNvPr id="27" name="Shape 22"/>
          <p:cNvSpPr/>
          <p:nvPr/>
        </p:nvSpPr>
        <p:spPr>
          <a:xfrm>
            <a:off x="6482953" y="2663000"/>
            <a:ext cx="571500" cy="571500"/>
          </a:xfrm>
          <a:prstGeom prst="ellipse">
            <a:avLst/>
          </a:prstGeom>
          <a:solidFill>
            <a:srgbClr val="F6AD55"/>
          </a:solidFill>
          <a:ln/>
        </p:spPr>
      </p:sp>
      <p:sp>
        <p:nvSpPr>
          <p:cNvPr id="28" name="Text 23"/>
          <p:cNvSpPr/>
          <p:nvPr/>
        </p:nvSpPr>
        <p:spPr>
          <a:xfrm>
            <a:off x="6482953" y="266300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</a:t>
            </a:r>
            <a:endParaRPr lang="en-US" sz="732" dirty="0"/>
          </a:p>
        </p:txBody>
      </p:sp>
      <p:sp>
        <p:nvSpPr>
          <p:cNvPr id="29" name="Shape 24"/>
          <p:cNvSpPr/>
          <p:nvPr/>
        </p:nvSpPr>
        <p:spPr>
          <a:xfrm>
            <a:off x="7125891" y="2663000"/>
            <a:ext cx="571500" cy="571500"/>
          </a:xfrm>
          <a:prstGeom prst="ellipse">
            <a:avLst/>
          </a:prstGeom>
          <a:solidFill>
            <a:srgbClr val="E53E3E"/>
          </a:solidFill>
          <a:ln/>
        </p:spPr>
      </p:sp>
      <p:sp>
        <p:nvSpPr>
          <p:cNvPr id="30" name="Text 25"/>
          <p:cNvSpPr/>
          <p:nvPr/>
        </p:nvSpPr>
        <p:spPr>
          <a:xfrm>
            <a:off x="7125891" y="266300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Respond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7768828" y="2663000"/>
            <a:ext cx="571500" cy="571500"/>
          </a:xfrm>
          <a:prstGeom prst="ellipse">
            <a:avLst/>
          </a:prstGeom>
          <a:solidFill>
            <a:srgbClr val="48BB78"/>
          </a:solidFill>
          <a:ln/>
        </p:spPr>
      </p:sp>
      <p:sp>
        <p:nvSpPr>
          <p:cNvPr id="32" name="Text 27"/>
          <p:cNvSpPr/>
          <p:nvPr/>
        </p:nvSpPr>
        <p:spPr>
          <a:xfrm>
            <a:off x="7768828" y="266300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Recover</a:t>
            </a:r>
            <a:endParaRPr lang="en-US" sz="732" dirty="0"/>
          </a:p>
        </p:txBody>
      </p:sp>
      <p:sp>
        <p:nvSpPr>
          <p:cNvPr id="33" name="Text 28"/>
          <p:cNvSpPr/>
          <p:nvPr/>
        </p:nvSpPr>
        <p:spPr>
          <a:xfrm>
            <a:off x="4893469" y="3348800"/>
            <a:ext cx="13558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Flexible implementation</a:t>
            </a:r>
            <a:endParaRPr lang="en-US" sz="837" dirty="0"/>
          </a:p>
        </p:txBody>
      </p:sp>
      <p:sp>
        <p:nvSpPr>
          <p:cNvPr id="34" name="Text 29"/>
          <p:cNvSpPr/>
          <p:nvPr/>
        </p:nvSpPr>
        <p:spPr>
          <a:xfrm>
            <a:off x="6249302" y="3348800"/>
            <a:ext cx="20488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adaptable to organizations of all sizes</a:t>
            </a:r>
            <a:endParaRPr lang="en-US" sz="837" dirty="0"/>
          </a:p>
        </p:txBody>
      </p:sp>
      <p:sp>
        <p:nvSpPr>
          <p:cNvPr id="35" name="Text 30"/>
          <p:cNvSpPr/>
          <p:nvPr/>
        </p:nvSpPr>
        <p:spPr>
          <a:xfrm>
            <a:off x="4893469" y="3605975"/>
            <a:ext cx="11553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Risk-based approach</a:t>
            </a:r>
            <a:endParaRPr lang="en-US" sz="837" dirty="0"/>
          </a:p>
        </p:txBody>
      </p:sp>
      <p:sp>
        <p:nvSpPr>
          <p:cNvPr id="36" name="Text 31"/>
          <p:cNvSpPr/>
          <p:nvPr/>
        </p:nvSpPr>
        <p:spPr>
          <a:xfrm>
            <a:off x="6048831" y="3605975"/>
            <a:ext cx="18944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prioritize cybersecurity activities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4893469" y="3863150"/>
            <a:ext cx="10599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language</a:t>
            </a:r>
            <a:endParaRPr lang="en-US" sz="837" dirty="0"/>
          </a:p>
        </p:txBody>
      </p:sp>
      <p:sp>
        <p:nvSpPr>
          <p:cNvPr id="38" name="Text 33"/>
          <p:cNvSpPr/>
          <p:nvPr/>
        </p:nvSpPr>
        <p:spPr>
          <a:xfrm>
            <a:off x="5953395" y="3863150"/>
            <a:ext cx="15744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cybersecurity discussions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4893469" y="4120325"/>
            <a:ext cx="6379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</a:t>
            </a:r>
            <a:endParaRPr lang="en-US" sz="837" dirty="0"/>
          </a:p>
        </p:txBody>
      </p:sp>
      <p:sp>
        <p:nvSpPr>
          <p:cNvPr id="40" name="Text 35"/>
          <p:cNvSpPr/>
          <p:nvPr/>
        </p:nvSpPr>
        <p:spPr>
          <a:xfrm>
            <a:off x="5531383" y="4120325"/>
            <a:ext cx="21510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business and organizational needs</a:t>
            </a:r>
            <a:endParaRPr lang="en-US" sz="837" dirty="0"/>
          </a:p>
        </p:txBody>
      </p:sp>
      <p:sp>
        <p:nvSpPr>
          <p:cNvPr id="41" name="Text 36"/>
          <p:cNvSpPr/>
          <p:nvPr/>
        </p:nvSpPr>
        <p:spPr>
          <a:xfrm>
            <a:off x="4893469" y="4377500"/>
            <a:ext cx="6799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NIST CSF 2.0</a:t>
            </a:r>
            <a:endParaRPr lang="en-US" sz="837" dirty="0"/>
          </a:p>
        </p:txBody>
      </p:sp>
      <p:sp>
        <p:nvSpPr>
          <p:cNvPr id="42" name="Text 37"/>
          <p:cNvSpPr/>
          <p:nvPr/>
        </p:nvSpPr>
        <p:spPr>
          <a:xfrm>
            <a:off x="5573464" y="4377500"/>
            <a:ext cx="21285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will add "Govern" as sixth core function</a:t>
            </a:r>
            <a:endParaRPr lang="en-US" sz="837" dirty="0"/>
          </a:p>
        </p:txBody>
      </p:sp>
      <p:sp>
        <p:nvSpPr>
          <p:cNvPr id="43" name="Text 38"/>
          <p:cNvSpPr/>
          <p:nvPr/>
        </p:nvSpPr>
        <p:spPr>
          <a:xfrm>
            <a:off x="4679156" y="4563022"/>
            <a:ext cx="7491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D53F8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Benefit:</a:t>
            </a:r>
            <a:endParaRPr lang="en-US" sz="942" dirty="0"/>
          </a:p>
        </p:txBody>
      </p:sp>
      <p:sp>
        <p:nvSpPr>
          <p:cNvPr id="44" name="Text 39"/>
          <p:cNvSpPr/>
          <p:nvPr/>
        </p:nvSpPr>
        <p:spPr>
          <a:xfrm>
            <a:off x="5428329" y="4563022"/>
            <a:ext cx="31866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Adaptable framework that can be tailored to specific </a:t>
            </a:r>
            <a:endParaRPr lang="en-US" sz="942" dirty="0"/>
          </a:p>
        </p:txBody>
      </p:sp>
      <p:sp>
        <p:nvSpPr>
          <p:cNvPr id="45" name="Text 40"/>
          <p:cNvSpPr/>
          <p:nvPr/>
        </p:nvSpPr>
        <p:spPr>
          <a:xfrm>
            <a:off x="4679156" y="4768740"/>
            <a:ext cx="28284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organizational risk profiles and business needs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918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Global Information Security Frameworks (Part 2)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03709"/>
            <a:ext cx="857250" cy="857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8750" y="1100138"/>
            <a:ext cx="3000375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COBIT (Control Objectives for Information and Related Technologies)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428625" y="2250281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Developed by ISACA, COBIT aligns IT governance and management with business objectives.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642938" y="2747442"/>
            <a:ext cx="25688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Governance and management objectives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3211757" y="2747442"/>
            <a:ext cx="10140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enterprise IT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642938" y="3038884"/>
            <a:ext cx="16949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management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42938" y="3122008"/>
            <a:ext cx="3516902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metrics and maturity models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642938" y="3536045"/>
            <a:ext cx="10895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optimization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1732471" y="3536045"/>
            <a:ext cx="16463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strategies and frameworks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642938" y="3827487"/>
            <a:ext cx="14062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optimization</a:t>
            </a:r>
            <a:endParaRPr lang="en-US" sz="942" dirty="0"/>
          </a:p>
        </p:txBody>
      </p:sp>
      <p:sp>
        <p:nvSpPr>
          <p:cNvPr id="14" name="Text 10"/>
          <p:cNvSpPr/>
          <p:nvPr/>
        </p:nvSpPr>
        <p:spPr>
          <a:xfrm>
            <a:off x="2049196" y="3827487"/>
            <a:ext cx="11292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IT investments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642938" y="4118930"/>
            <a:ext cx="16665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Stakeholder value delivery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642938" y="4208983"/>
            <a:ext cx="334832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balanced decision-making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428625" y="4601803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D53F8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Focus: Bridging the gap between business requirements, control needs, and technical issues</a:t>
            </a:r>
            <a:endParaRPr lang="en-US" sz="942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957263"/>
            <a:ext cx="857250" cy="8572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715000" y="1103709"/>
            <a:ext cx="30003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CMMC (Cybersecurity Maturity Model Certification)</a:t>
            </a:r>
            <a:endParaRPr lang="en-US" sz="1575" dirty="0"/>
          </a:p>
        </p:txBody>
      </p:sp>
      <p:sp>
        <p:nvSpPr>
          <p:cNvPr id="20" name="Text 15"/>
          <p:cNvSpPr/>
          <p:nvPr/>
        </p:nvSpPr>
        <p:spPr>
          <a:xfrm>
            <a:off x="4714875" y="1957388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Designed for the U.S. Department of Defense supply chain to enhance protection of sensitive defense information.</a:t>
            </a:r>
            <a:endParaRPr lang="en-US" sz="942" dirty="0"/>
          </a:p>
        </p:txBody>
      </p:sp>
      <p:sp>
        <p:nvSpPr>
          <p:cNvPr id="21" name="Shape 16"/>
          <p:cNvSpPr/>
          <p:nvPr/>
        </p:nvSpPr>
        <p:spPr>
          <a:xfrm>
            <a:off x="4714875" y="2511698"/>
            <a:ext cx="4000500" cy="1457325"/>
          </a:xfrm>
          <a:prstGeom prst="rect">
            <a:avLst/>
          </a:prstGeom>
          <a:solidFill>
            <a:srgbClr val="2A9DF4">
              <a:alpha val="10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4822031" y="2704579"/>
            <a:ext cx="153925" cy="171450"/>
          </a:xfrm>
          <a:prstGeom prst="ellipse">
            <a:avLst/>
          </a:prstGeom>
          <a:solidFill>
            <a:srgbClr val="2A9DF4"/>
          </a:solidFill>
          <a:ln/>
        </p:spPr>
      </p:sp>
      <p:sp>
        <p:nvSpPr>
          <p:cNvPr id="23" name="Text 18"/>
          <p:cNvSpPr/>
          <p:nvPr/>
        </p:nvSpPr>
        <p:spPr>
          <a:xfrm>
            <a:off x="4822031" y="2704579"/>
            <a:ext cx="153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24" name="Text 19"/>
          <p:cNvSpPr/>
          <p:nvPr/>
        </p:nvSpPr>
        <p:spPr>
          <a:xfrm>
            <a:off x="5047394" y="2625998"/>
            <a:ext cx="7399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Foundational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5787386" y="2625998"/>
            <a:ext cx="2082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Basic cybersecurity practices, may be 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5047394" y="2797448"/>
            <a:ext cx="11142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implemented ad-hoc </a:t>
            </a:r>
            <a:endParaRPr lang="en-US" sz="837" dirty="0"/>
          </a:p>
        </p:txBody>
      </p:sp>
      <p:sp>
        <p:nvSpPr>
          <p:cNvPr id="27" name="Shape 22"/>
          <p:cNvSpPr/>
          <p:nvPr/>
        </p:nvSpPr>
        <p:spPr>
          <a:xfrm>
            <a:off x="4822031" y="3118917"/>
            <a:ext cx="143405" cy="171450"/>
          </a:xfrm>
          <a:prstGeom prst="ellipse">
            <a:avLst/>
          </a:prstGeom>
          <a:solidFill>
            <a:srgbClr val="1A365D"/>
          </a:solidFill>
          <a:ln/>
        </p:spPr>
      </p:sp>
      <p:sp>
        <p:nvSpPr>
          <p:cNvPr id="28" name="Text 23"/>
          <p:cNvSpPr/>
          <p:nvPr/>
        </p:nvSpPr>
        <p:spPr>
          <a:xfrm>
            <a:off x="4822031" y="3118917"/>
            <a:ext cx="1434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29" name="Text 24"/>
          <p:cNvSpPr/>
          <p:nvPr/>
        </p:nvSpPr>
        <p:spPr>
          <a:xfrm>
            <a:off x="5036874" y="3040335"/>
            <a:ext cx="5464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</a:t>
            </a:r>
            <a:endParaRPr lang="en-US" sz="837" dirty="0"/>
          </a:p>
        </p:txBody>
      </p:sp>
      <p:sp>
        <p:nvSpPr>
          <p:cNvPr id="30" name="Text 25"/>
          <p:cNvSpPr/>
          <p:nvPr/>
        </p:nvSpPr>
        <p:spPr>
          <a:xfrm>
            <a:off x="5583343" y="3040335"/>
            <a:ext cx="29774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Documented, repeatable processes with intermediate </a:t>
            </a:r>
            <a:endParaRPr lang="en-US" sz="837" dirty="0"/>
          </a:p>
        </p:txBody>
      </p:sp>
      <p:sp>
        <p:nvSpPr>
          <p:cNvPr id="31" name="Text 26"/>
          <p:cNvSpPr/>
          <p:nvPr/>
        </p:nvSpPr>
        <p:spPr>
          <a:xfrm>
            <a:off x="5036874" y="3211785"/>
            <a:ext cx="716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cybersecurity </a:t>
            </a:r>
            <a:endParaRPr lang="en-US" sz="837" dirty="0"/>
          </a:p>
        </p:txBody>
      </p:sp>
      <p:sp>
        <p:nvSpPr>
          <p:cNvPr id="32" name="Shape 27"/>
          <p:cNvSpPr/>
          <p:nvPr/>
        </p:nvSpPr>
        <p:spPr>
          <a:xfrm>
            <a:off x="4822031" y="3533254"/>
            <a:ext cx="149154" cy="171450"/>
          </a:xfrm>
          <a:prstGeom prst="ellipse">
            <a:avLst/>
          </a:prstGeom>
          <a:solidFill>
            <a:srgbClr val="D53F8C"/>
          </a:solidFill>
          <a:ln/>
        </p:spPr>
      </p:sp>
      <p:sp>
        <p:nvSpPr>
          <p:cNvPr id="33" name="Text 28"/>
          <p:cNvSpPr/>
          <p:nvPr/>
        </p:nvSpPr>
        <p:spPr>
          <a:xfrm>
            <a:off x="4822031" y="3533254"/>
            <a:ext cx="1491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34" name="Text 29"/>
          <p:cNvSpPr/>
          <p:nvPr/>
        </p:nvSpPr>
        <p:spPr>
          <a:xfrm>
            <a:off x="5042622" y="3454673"/>
            <a:ext cx="362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Expert</a:t>
            </a:r>
            <a:endParaRPr lang="en-US" sz="837" dirty="0"/>
          </a:p>
        </p:txBody>
      </p:sp>
      <p:sp>
        <p:nvSpPr>
          <p:cNvPr id="35" name="Text 30"/>
          <p:cNvSpPr/>
          <p:nvPr/>
        </p:nvSpPr>
        <p:spPr>
          <a:xfrm>
            <a:off x="5404972" y="3454673"/>
            <a:ext cx="2580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Strategies for advanced persistent threats and </a:t>
            </a:r>
            <a:endParaRPr lang="en-US" sz="837" dirty="0"/>
          </a:p>
        </p:txBody>
      </p:sp>
      <p:sp>
        <p:nvSpPr>
          <p:cNvPr id="36" name="Text 31"/>
          <p:cNvSpPr/>
          <p:nvPr/>
        </p:nvSpPr>
        <p:spPr>
          <a:xfrm>
            <a:off x="5042622" y="3626123"/>
            <a:ext cx="11259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sophisticated attacks 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4714875" y="3969023"/>
            <a:ext cx="4000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D53F8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Timeline: Mandatory for DoD contractors by 2026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in Global Compliance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Obstacles Organizations Face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85750" y="1364456"/>
            <a:ext cx="1394706" cy="317897"/>
          </a:xfrm>
          <a:prstGeom prst="rect">
            <a:avLst/>
          </a:prstGeom>
          <a:solidFill>
            <a:srgbClr val="1A365D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675209"/>
            <a:ext cx="1394706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7" name="Text 4"/>
          <p:cNvSpPr/>
          <p:nvPr/>
        </p:nvSpPr>
        <p:spPr>
          <a:xfrm>
            <a:off x="285750" y="1364456"/>
            <a:ext cx="1394706" cy="317897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1680456" y="1364456"/>
            <a:ext cx="2784388" cy="317897"/>
          </a:xfrm>
          <a:prstGeom prst="rect">
            <a:avLst/>
          </a:prstGeom>
          <a:solidFill>
            <a:srgbClr val="1A365D"/>
          </a:solidFill>
          <a:ln/>
        </p:spPr>
      </p:sp>
      <p:sp>
        <p:nvSpPr>
          <p:cNvPr id="9" name="Shape 6"/>
          <p:cNvSpPr/>
          <p:nvPr/>
        </p:nvSpPr>
        <p:spPr>
          <a:xfrm>
            <a:off x="1680456" y="1675209"/>
            <a:ext cx="2784388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10" name="Text 7"/>
          <p:cNvSpPr/>
          <p:nvPr/>
        </p:nvSpPr>
        <p:spPr>
          <a:xfrm>
            <a:off x="1680456" y="1364456"/>
            <a:ext cx="2784388" cy="317897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0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92906" y="1757363"/>
            <a:ext cx="627171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Complexity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1680456" y="1678781"/>
            <a:ext cx="2784388" cy="489347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Navigating regulations across different jurisdictions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285750" y="2168128"/>
            <a:ext cx="4179094" cy="492919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2336006"/>
            <a:ext cx="10605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Constant Evolution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1680456" y="2168128"/>
            <a:ext cx="2784388" cy="492919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Keeping pace with rapidly changing laws and standards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92906" y="2743200"/>
            <a:ext cx="64226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Constraints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1680456" y="2661047"/>
            <a:ext cx="2784388" cy="492919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Allocating sufficient budget, personnel, and expertise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285750" y="3153966"/>
            <a:ext cx="4179094" cy="492919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9" name="Text 16"/>
          <p:cNvSpPr/>
          <p:nvPr/>
        </p:nvSpPr>
        <p:spPr>
          <a:xfrm>
            <a:off x="392906" y="3236119"/>
            <a:ext cx="63791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Integration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1680456" y="3153966"/>
            <a:ext cx="2784388" cy="492919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Implementing effective monitoring systems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85750" y="3757613"/>
            <a:ext cx="4179094" cy="88582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22" name="Shape 19"/>
          <p:cNvSpPr/>
          <p:nvPr/>
        </p:nvSpPr>
        <p:spPr>
          <a:xfrm>
            <a:off x="285750" y="3757613"/>
            <a:ext cx="28575" cy="885825"/>
          </a:xfrm>
          <a:prstGeom prst="rect">
            <a:avLst/>
          </a:prstGeom>
          <a:solidFill>
            <a:srgbClr val="D53F8C"/>
          </a:solidFill>
          <a:ln/>
        </p:spPr>
      </p:sp>
      <p:sp>
        <p:nvSpPr>
          <p:cNvPr id="23" name="Text 20"/>
          <p:cNvSpPr/>
          <p:nvPr/>
        </p:nvSpPr>
        <p:spPr>
          <a:xfrm>
            <a:off x="371475" y="3843338"/>
            <a:ext cx="40076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of Non-Compliance</a:t>
            </a:r>
            <a:endParaRPr lang="en-US" sz="1046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4279106"/>
            <a:ext cx="114300" cy="11430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542925" y="4114800"/>
            <a:ext cx="10929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penalties</a:t>
            </a:r>
            <a:endParaRPr lang="en-US" sz="942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356" y="4279106"/>
            <a:ext cx="114300" cy="114300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1878806" y="4114800"/>
            <a:ext cx="10929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Reputational damage</a:t>
            </a:r>
            <a:endParaRPr lang="en-US" sz="942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238" y="4279106"/>
            <a:ext cx="114300" cy="1143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3214688" y="4114800"/>
            <a:ext cx="10929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access restrictions</a:t>
            </a:r>
            <a:endParaRPr lang="en-US" sz="942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359" y="1996594"/>
            <a:ext cx="3214688" cy="17503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793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Practices for Global Compliance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5284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A365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Approaches to Effective Compliance</a:t>
            </a:r>
            <a:endParaRPr lang="en-US" sz="15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133909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112477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Risk-Based Approach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00063" y="1362509"/>
            <a:ext cx="396478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 compliance efforts based on risk assessment, focusing resources on areas with the highest potential impact and likelihood of occurrence.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41165"/>
            <a:ext cx="160734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2019734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GRC Framework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00063" y="2269765"/>
            <a:ext cx="396478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a unified Governance, Risk, and Compliance strategy rather than managing compliance requirements in silos, enabling better visibility and coordination.</a:t>
            </a:r>
            <a:endParaRPr lang="en-US" sz="83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48421"/>
            <a:ext cx="178594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00063" y="2926990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Enablement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00063" y="3177021"/>
            <a:ext cx="396478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Leverage GRC platforms and automation tools to streamline compliance processes, improve monitoring capabilities, and generate comprehensive reports.</a:t>
            </a:r>
            <a:endParaRPr lang="en-US" sz="83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68640"/>
            <a:ext cx="178594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0063" y="3647209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Culture of Compliance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00063" y="3897240"/>
            <a:ext cx="396478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Foster an organization-wide commitment to compliance, starting with leadership's tone at the top and extending through regular training and awareness programs.</a:t>
            </a:r>
            <a:endParaRPr lang="en-US" sz="837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458134"/>
            <a:ext cx="142875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00063" y="4436702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9D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</a:t>
            </a:r>
            <a:endParaRPr lang="en-US" sz="1046" dirty="0"/>
          </a:p>
        </p:txBody>
      </p:sp>
      <p:sp>
        <p:nvSpPr>
          <p:cNvPr id="19" name="Text 11"/>
          <p:cNvSpPr/>
          <p:nvPr/>
        </p:nvSpPr>
        <p:spPr>
          <a:xfrm>
            <a:off x="500063" y="4686734"/>
            <a:ext cx="39647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real-time monitoring systems to detect non-compliance issues promptly, allowing for timely remediation and process improvement.</a:t>
            </a:r>
            <a:endParaRPr lang="en-US" sz="837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7364" y="811385"/>
            <a:ext cx="2762678" cy="35718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1221</Words>
  <Application>Microsoft Office PowerPoint</Application>
  <PresentationFormat>On-screen Show (16:9)</PresentationFormat>
  <Paragraphs>232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Noto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Aminu Idris</cp:lastModifiedBy>
  <cp:revision>4</cp:revision>
  <dcterms:created xsi:type="dcterms:W3CDTF">2025-10-05T09:45:52Z</dcterms:created>
  <dcterms:modified xsi:type="dcterms:W3CDTF">2025-10-05T10:23:02Z</dcterms:modified>
</cp:coreProperties>
</file>